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59"/>
  </p:notesMasterIdLst>
  <p:sldIdLst>
    <p:sldId id="256" r:id="rId2"/>
    <p:sldId id="257" r:id="rId3"/>
    <p:sldId id="258" r:id="rId4"/>
    <p:sldId id="390" r:id="rId5"/>
    <p:sldId id="385" r:id="rId6"/>
    <p:sldId id="389" r:id="rId7"/>
    <p:sldId id="391" r:id="rId8"/>
    <p:sldId id="384" r:id="rId9"/>
    <p:sldId id="387" r:id="rId10"/>
    <p:sldId id="388" r:id="rId11"/>
    <p:sldId id="263" r:id="rId12"/>
    <p:sldId id="264" r:id="rId13"/>
    <p:sldId id="265" r:id="rId14"/>
    <p:sldId id="266" r:id="rId15"/>
    <p:sldId id="267" r:id="rId16"/>
    <p:sldId id="269" r:id="rId17"/>
    <p:sldId id="270" r:id="rId18"/>
    <p:sldId id="271" r:id="rId19"/>
    <p:sldId id="392" r:id="rId20"/>
    <p:sldId id="393" r:id="rId21"/>
    <p:sldId id="394"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407" r:id="rId35"/>
    <p:sldId id="408" r:id="rId36"/>
    <p:sldId id="409" r:id="rId37"/>
    <p:sldId id="410" r:id="rId38"/>
    <p:sldId id="411" r:id="rId39"/>
    <p:sldId id="412" r:id="rId40"/>
    <p:sldId id="413" r:id="rId41"/>
    <p:sldId id="414" r:id="rId42"/>
    <p:sldId id="415" r:id="rId43"/>
    <p:sldId id="416" r:id="rId44"/>
    <p:sldId id="417" r:id="rId45"/>
    <p:sldId id="418" r:id="rId46"/>
    <p:sldId id="367" r:id="rId47"/>
    <p:sldId id="368" r:id="rId48"/>
    <p:sldId id="369" r:id="rId49"/>
    <p:sldId id="370" r:id="rId50"/>
    <p:sldId id="371" r:id="rId51"/>
    <p:sldId id="372" r:id="rId52"/>
    <p:sldId id="373" r:id="rId53"/>
    <p:sldId id="374" r:id="rId54"/>
    <p:sldId id="375" r:id="rId55"/>
    <p:sldId id="376" r:id="rId56"/>
    <p:sldId id="382" r:id="rId57"/>
    <p:sldId id="383" r:id="rId58"/>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69110" autoAdjust="0"/>
  </p:normalViewPr>
  <p:slideViewPr>
    <p:cSldViewPr>
      <p:cViewPr varScale="1">
        <p:scale>
          <a:sx n="51" d="100"/>
          <a:sy n="51" d="100"/>
        </p:scale>
        <p:origin x="-1926" y="-84"/>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endParaRPr lang="e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r>
              <a:rPr lang="en">
                <a:solidFill>
                  <a:schemeClr val="dk1"/>
                </a:solidFill>
              </a:rPr>
              <a:t>1 hệ thống web dành cho cty bảo hiểm trong việc quản lí thông tin hợp đồng và khách háng có thể truy cập những hợp đồng hiện đang sở hữu</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Thè NFC có chức năng thay thế giấy bảo hiểm hiện tại</a:t>
            </a:r>
          </a:p>
          <a:p>
            <a:pPr marL="457200" lvl="0" indent="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r>
              <a:rPr lang="en">
                <a:solidFill>
                  <a:schemeClr val="dk1"/>
                </a:solidFill>
              </a:rPr>
              <a:t>1 </a:t>
            </a:r>
            <a:r>
              <a:rPr lang="en" b="1">
                <a:solidFill>
                  <a:schemeClr val="dk1"/>
                </a:solidFill>
              </a:rPr>
              <a:t>ứng dụng giả lập thiết bị in thẻ</a:t>
            </a:r>
            <a:r>
              <a:rPr lang="en">
                <a:solidFill>
                  <a:schemeClr val="dk1"/>
                </a:solidFill>
              </a:rPr>
              <a:t> chạy trên «smart phone» dành cho nhân viên dùng để in mã thẻ ứng với hợp đồng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 khi bệnh</a:t>
            </a:r>
            <a:r>
              <a:rPr lang="en" baseline="0" dirty="0" smtClean="0"/>
              <a:t> nhân đi khám bệnh và nhận được lịch điều trị, hệ thống sẽ sử dụng vòng đeo tay thông minh để theo dõi dữ liệu luyện tập của bệnh nhân, xử lý số liệu thống kê và đưa ra cho bác sĩ xem khi bệnh nhân đi tái khám</a:t>
            </a:r>
            <a:endParaRPr lang="e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Nhóm chúng tôi xin trình bày các nội dung sau:</a:t>
            </a:r>
          </a:p>
          <a:p>
            <a:pPr marL="457200" lvl="0" indent="-228600" rtl="0">
              <a:spcBef>
                <a:spcPts val="0"/>
              </a:spcBef>
              <a:buChar char="-"/>
            </a:pPr>
            <a:r>
              <a:rPr lang="en"/>
              <a:t>Thứ nhất là vấn đề hiện tại của bảo hiểm xe máy</a:t>
            </a:r>
          </a:p>
          <a:p>
            <a:pPr marL="457200" lvl="0" indent="-228600" rtl="0">
              <a:spcBef>
                <a:spcPts val="0"/>
              </a:spcBef>
              <a:buChar char="-"/>
            </a:pPr>
            <a:r>
              <a:rPr lang="en"/>
              <a:t>Thứ hai là giải pháp nhóm chúng tôi đưa ra</a:t>
            </a:r>
          </a:p>
          <a:p>
            <a:pPr marL="457200" lvl="0" indent="-228600" rtl="0">
              <a:spcBef>
                <a:spcPts val="0"/>
              </a:spcBef>
              <a:buChar char="-"/>
            </a:pPr>
            <a:r>
              <a:rPr lang="en"/>
              <a:t>Tiếp đến là phần giải thích các chức năng và demo</a:t>
            </a:r>
          </a:p>
          <a:p>
            <a:pPr marL="457200" lvl="0" indent="-228600" rtl="0">
              <a:spcBef>
                <a:spcPts val="0"/>
              </a:spcBef>
              <a:buChar char="-"/>
            </a:pPr>
            <a:r>
              <a:rPr lang="en"/>
              <a:t>Và cuối cùng là kế hoạch phát triển trong tương lai.</a:t>
            </a:r>
          </a:p>
          <a:p>
            <a:pPr lvl="0" rtl="0">
              <a:spcBef>
                <a:spcPts val="0"/>
              </a:spcBef>
              <a:buNone/>
            </a:pPr>
            <a:r>
              <a:rPr lang="en"/>
              <a:t>Sau đây anh Nguyễn Hữu Phúc sẽ trình bày về các vấn đề hiện tại của bảo hiểm xe máy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Shape 19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8" name="Shape 1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Về điểm mạnh, tôi xin nêu 3 điểm mạnh nổi bật nhất của hệ thống của chúng tôi.</a:t>
            </a:r>
          </a:p>
          <a:p>
            <a:pPr marL="914400" lvl="1" indent="-228600">
              <a:spcBef>
                <a:spcPts val="0"/>
              </a:spcBef>
              <a:buChar char="-"/>
            </a:pPr>
            <a:r>
              <a:rPr lang="en" dirty="0"/>
              <a:t>Thứ nhất, hệ thống của chúng tôi </a:t>
            </a:r>
            <a:r>
              <a:rPr lang="en" b="1" dirty="0"/>
              <a:t>áp dụng hệ thống CNTT</a:t>
            </a:r>
            <a:r>
              <a:rPr lang="en" dirty="0"/>
              <a:t> để giảm bớt </a:t>
            </a:r>
            <a:r>
              <a:rPr lang="en" b="1" dirty="0"/>
              <a:t>công sức của con </a:t>
            </a:r>
            <a:r>
              <a:rPr lang="en" b="1" dirty="0" smtClean="0"/>
              <a:t>người</a:t>
            </a:r>
            <a:endParaRPr lang="en"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Shape 19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5" name="Shape 19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Thứ hai, hệ thống của chúng </a:t>
            </a:r>
            <a:r>
              <a:rPr lang="en" dirty="0" smtClean="0"/>
              <a:t>tôi</a:t>
            </a:r>
            <a:endParaRPr lang="e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Shape 19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3" name="Shape 19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Và Thứ ba, hệ thống của chúng tôi </a:t>
            </a:r>
            <a:r>
              <a:rPr lang="en" b="1" dirty="0">
                <a:solidFill>
                  <a:schemeClr val="dk1"/>
                </a:solidFill>
              </a:rPr>
              <a:t>được thiết kế để có thể nâng cấp, mở rộng</a:t>
            </a:r>
            <a:r>
              <a:rPr lang="en" dirty="0">
                <a:solidFill>
                  <a:schemeClr val="dk1"/>
                </a:solidFill>
              </a:rPr>
              <a:t> ra </a:t>
            </a:r>
            <a:r>
              <a:rPr lang="en" dirty="0" smtClean="0">
                <a:solidFill>
                  <a:schemeClr val="dk1"/>
                </a:solidFill>
              </a:rPr>
              <a:t>để</a:t>
            </a:r>
            <a:r>
              <a:rPr lang="en" baseline="0" dirty="0" smtClean="0">
                <a:solidFill>
                  <a:schemeClr val="dk1"/>
                </a:solidFill>
              </a:rPr>
              <a:t> có thể đọc được dữ liệu từ nhiều vòng đeo tay khác nhau và điều trị cho các bệnh liên quan đến dinh dưỡng và luyện tập.</a:t>
            </a:r>
            <a:endParaRPr lang="en"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Shape 2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2" name="Shape 20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Về điểm yếu, tôi cũng xin nêu ra 3 vấn đề còn bất cập trong hệ thống của chúng tôi là:</a:t>
            </a:r>
          </a:p>
          <a:p>
            <a:pPr marL="914400" lvl="1" indent="-228600">
              <a:spcBef>
                <a:spcPts val="0"/>
              </a:spcBef>
              <a:buChar char="-"/>
            </a:pPr>
            <a:r>
              <a:rPr lang="en"/>
              <a:t>Thứ nhất: việc sử dụng thẻ NFC làm </a:t>
            </a:r>
            <a:r>
              <a:rPr lang="en" b="1"/>
              <a:t>hình thức chứng nhận bảo hiểm</a:t>
            </a:r>
            <a:r>
              <a:rPr lang="en"/>
              <a:t> vẫn </a:t>
            </a:r>
            <a:r>
              <a:rPr lang="en" b="1"/>
              <a:t>chưa được coi là hợp pháp</a:t>
            </a:r>
            <a:r>
              <a:rPr lang="en"/>
              <a:t> ở Việt Nam và một số nước khác. Do đó để triển khai được mô hình này vào thực tế thì cần phải trải qua </a:t>
            </a:r>
            <a:r>
              <a:rPr lang="en" b="1"/>
              <a:t>một thời gian đề xuất, kiến nghị với cơ quan pháp luật</a:t>
            </a:r>
            <a:r>
              <a:rPr lang="en"/>
              <a:t> để đảm bảo tính hợp pháp của thẻ NFC.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Shape 20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9" name="Shape 20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Thứ hai: Thiết bị kiểm tra thẻ </a:t>
            </a:r>
            <a:r>
              <a:rPr lang="en" b="1"/>
              <a:t>cần phải có kết nối mạng để kiểm tra thẻ</a:t>
            </a:r>
            <a:r>
              <a:rPr lang="en"/>
              <a:t>, việc này có thể sẽ gây cản trở nếu kết nối mạng chậm hoặc bị mất kết nối ở những nơi chưa có Internet.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Shape 20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7" name="Shape 20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Thứ ba: </a:t>
            </a:r>
            <a:r>
              <a:rPr lang="en" dirty="0" smtClean="0">
                <a:solidFill>
                  <a:schemeClr val="dk1"/>
                </a:solidFill>
              </a:rPr>
              <a:t>Xử</a:t>
            </a:r>
            <a:r>
              <a:rPr lang="en" baseline="0" dirty="0" smtClean="0">
                <a:solidFill>
                  <a:schemeClr val="dk1"/>
                </a:solidFill>
              </a:rPr>
              <a:t> lý giọng nói để hỗ trợ bác sĩ nhập dữ liệu còn nhiều hạn chế vì lý do vùng miền và từ đồng âm khác nghĩa trong tiếng việt.</a:t>
            </a:r>
            <a:endParaRPr lang="en"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các phương án phát triển trong tương lai</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a:t>Qua việc khảo sát và nghiên cứu nhóm chúng tôi xin đưa ra những vấn đề còn hạn chế trong việc sử dụng dịch vụ bảo hiểm hiện tại</a:t>
            </a:r>
          </a:p>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Mistake to understand text input between nurse, </a:t>
            </a:r>
          </a:p>
          <a:p>
            <a:r>
              <a:rPr lang="en-US" sz="1100" dirty="0" smtClean="0"/>
              <a:t>nutrition doctor, doctor and pharmacist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Medical record has many parts like prevention check, </a:t>
            </a:r>
          </a:p>
          <a:p>
            <a:r>
              <a:rPr lang="en-US" sz="1100" dirty="0" smtClean="0"/>
              <a:t>food ingredient, prescription, list practice, food for patients.</a:t>
            </a:r>
            <a:endParaRPr lang="vi-VN" sz="1100" dirty="0" smtClean="0"/>
          </a:p>
          <a:p>
            <a:pPr>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16.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dirty="0"/>
              <a:t>Health Support Tracking System</a:t>
            </a:r>
            <a:endParaRPr lang="en" dirty="0"/>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pic>
        <p:nvPicPr>
          <p:cNvPr id="1026"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Android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2" name="TextBox 1"/>
          <p:cNvSpPr txBox="1"/>
          <p:nvPr/>
        </p:nvSpPr>
        <p:spPr>
          <a:xfrm>
            <a:off x="1524000" y="2895600"/>
            <a:ext cx="3990195" cy="400110"/>
          </a:xfrm>
          <a:prstGeom prst="rect">
            <a:avLst/>
          </a:prstGeom>
          <a:noFill/>
        </p:spPr>
        <p:txBody>
          <a:bodyPr wrap="none" rtlCol="0">
            <a:spAutoFit/>
          </a:bodyPr>
          <a:lstStyle/>
          <a:p>
            <a:pPr marL="285750" indent="-285750">
              <a:buFont typeface="Arial" pitchFamily="34" charset="0"/>
              <a:buChar char="•"/>
            </a:pPr>
            <a:r>
              <a:rPr lang="en-US" sz="2000" dirty="0" smtClean="0"/>
              <a:t>Unusable regimen to treatment</a:t>
            </a:r>
            <a:endParaRPr lang="vi-VN" sz="2000" dirty="0"/>
          </a:p>
        </p:txBody>
      </p:sp>
      <p:pic>
        <p:nvPicPr>
          <p:cNvPr id="8"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08" y="3895531"/>
            <a:ext cx="1498194" cy="149819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5795" y="3425428"/>
            <a:ext cx="2438400" cy="2438400"/>
          </a:xfrm>
          <a:prstGeom prst="rect">
            <a:avLst/>
          </a:prstGeom>
        </p:spPr>
      </p:pic>
      <p:cxnSp>
        <p:nvCxnSpPr>
          <p:cNvPr id="7" name="Straight Arrow Connector 6"/>
          <p:cNvCxnSpPr>
            <a:stCxn id="10" idx="3"/>
            <a:endCxn id="5" idx="1"/>
          </p:cNvCxnSpPr>
          <p:nvPr/>
        </p:nvCxnSpPr>
        <p:spPr>
          <a:xfrm>
            <a:off x="1977702" y="4644628"/>
            <a:ext cx="10980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8273" y="3537088"/>
            <a:ext cx="1602576" cy="2215079"/>
          </a:xfrm>
          <a:prstGeom prst="rect">
            <a:avLst/>
          </a:prstGeom>
        </p:spPr>
      </p:pic>
      <p:cxnSp>
        <p:nvCxnSpPr>
          <p:cNvPr id="16" name="Straight Arrow Connector 15"/>
          <p:cNvCxnSpPr>
            <a:stCxn id="19" idx="1"/>
            <a:endCxn id="5" idx="3"/>
          </p:cNvCxnSpPr>
          <p:nvPr/>
        </p:nvCxnSpPr>
        <p:spPr>
          <a:xfrm flipH="1">
            <a:off x="5514195" y="4644628"/>
            <a:ext cx="124407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58754" y="4798515"/>
            <a:ext cx="554960" cy="307777"/>
          </a:xfrm>
          <a:prstGeom prst="rect">
            <a:avLst/>
          </a:prstGeom>
          <a:noFill/>
        </p:spPr>
        <p:txBody>
          <a:bodyPr wrap="none" rtlCol="0">
            <a:spAutoFit/>
          </a:bodyPr>
          <a:lstStyle/>
          <a:p>
            <a:r>
              <a:rPr lang="en-US" dirty="0" smtClean="0">
                <a:solidFill>
                  <a:srgbClr val="FF0000"/>
                </a:solidFill>
              </a:rPr>
              <a:t>ABC</a:t>
            </a:r>
            <a:endParaRPr lang="vi-VN" dirty="0">
              <a:solidFill>
                <a:srgbClr val="FF0000"/>
              </a:solidFill>
            </a:endParaRPr>
          </a:p>
        </p:txBody>
      </p:sp>
      <p:sp>
        <p:nvSpPr>
          <p:cNvPr id="18" name="TextBox 17"/>
          <p:cNvSpPr txBox="1"/>
          <p:nvPr/>
        </p:nvSpPr>
        <p:spPr>
          <a:xfrm>
            <a:off x="2263950" y="4798516"/>
            <a:ext cx="534121" cy="307777"/>
          </a:xfrm>
          <a:prstGeom prst="rect">
            <a:avLst/>
          </a:prstGeom>
          <a:noFill/>
        </p:spPr>
        <p:txBody>
          <a:bodyPr wrap="none" rtlCol="0">
            <a:spAutoFit/>
          </a:bodyPr>
          <a:lstStyle/>
          <a:p>
            <a:r>
              <a:rPr lang="en-US" dirty="0" smtClean="0">
                <a:solidFill>
                  <a:srgbClr val="FF0000"/>
                </a:solidFill>
              </a:rPr>
              <a:t>XYZ</a:t>
            </a:r>
            <a:endParaRPr lang="vi-VN" dirty="0">
              <a:solidFill>
                <a:srgbClr val="FF0000"/>
              </a:solidFill>
            </a:endParaRPr>
          </a:p>
        </p:txBody>
      </p:sp>
    </p:spTree>
    <p:extLst>
      <p:ext uri="{BB962C8B-B14F-4D97-AF65-F5344CB8AC3E}">
        <p14:creationId xmlns:p14="http://schemas.microsoft.com/office/powerpoint/2010/main" val="4222844621"/>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chemeClr val="tx1"/>
                </a:solidFill>
              </a:rPr>
              <a:t>Solution</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pic>
        <p:nvPicPr>
          <p:cNvPr id="4"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2. Solution</a:t>
            </a:r>
          </a:p>
        </p:txBody>
      </p:sp>
      <p:sp>
        <p:nvSpPr>
          <p:cNvPr id="118" name="Shape 118"/>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116" name="Shape 116"/>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17" name="Shape 117"/>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6"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31" name="Shape 131"/>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
        <p:nvSpPr>
          <p:cNvPr id="124" name="Shape 124"/>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25" name="Shape 125"/>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26" name="Shape 126"/>
          <p:cNvGrpSpPr/>
          <p:nvPr/>
        </p:nvGrpSpPr>
        <p:grpSpPr>
          <a:xfrm>
            <a:off x="3131383" y="3277876"/>
            <a:ext cx="1209895" cy="1159522"/>
            <a:chOff x="950300" y="3316950"/>
            <a:chExt cx="1545600" cy="1481250"/>
          </a:xfrm>
        </p:grpSpPr>
        <p:pic>
          <p:nvPicPr>
            <p:cNvPr id="127" name="Shape 127"/>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28" name="Shape 128"/>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29" name="Shape 129"/>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30" name="Shape 130"/>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a:t>Centre management application</a:t>
            </a:r>
          </a:p>
        </p:txBody>
      </p:sp>
      <p:pic>
        <p:nvPicPr>
          <p:cNvPr id="11"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53" name="Shape 1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
        <p:nvSpPr>
          <p:cNvPr id="137" name="Shape 137"/>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38" name="Shape 138"/>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cxnSp>
        <p:nvCxnSpPr>
          <p:cNvPr id="146" name="Shape 146"/>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47" name="Shape 147"/>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dirty="0"/>
              <a:t>Centre management application</a:t>
            </a:r>
          </a:p>
        </p:txBody>
      </p:sp>
      <p:sp>
        <p:nvSpPr>
          <p:cNvPr id="148"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dirty="0" smtClean="0"/>
              <a:t>Wristband to collect patient’s practice data</a:t>
            </a:r>
            <a:endParaRPr lang="en" dirty="0"/>
          </a:p>
        </p:txBody>
      </p:sp>
      <p:cxnSp>
        <p:nvCxnSpPr>
          <p:cNvPr id="149"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grpSp>
        <p:nvGrpSpPr>
          <p:cNvPr id="150" name="Shape 150"/>
          <p:cNvGrpSpPr/>
          <p:nvPr/>
        </p:nvGrpSpPr>
        <p:grpSpPr>
          <a:xfrm>
            <a:off x="3131383" y="3277876"/>
            <a:ext cx="1209895" cy="1159522"/>
            <a:chOff x="950300" y="3316950"/>
            <a:chExt cx="1545600" cy="1481250"/>
          </a:xfrm>
        </p:grpSpPr>
        <p:pic>
          <p:nvPicPr>
            <p:cNvPr id="151" name="Shape 151"/>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52" name="Shape 152"/>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 name="TextBox 2"/>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pic>
        <p:nvPicPr>
          <p:cNvPr id="15" name="Picture 2" descr="D:\DoAn\FUNNY\trunk\sources\androidApp\HSTSAPP\app\src\main\res\drawable\hst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15</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3">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170799" cy="503099"/>
          </a:xfrm>
          <a:prstGeom prst="rect">
            <a:avLst/>
          </a:prstGeom>
          <a:noFill/>
          <a:ln>
            <a:noFill/>
          </a:ln>
        </p:spPr>
        <p:txBody>
          <a:bodyPr lIns="91425" tIns="91425" rIns="91425" bIns="91425" anchor="t" anchorCtr="0">
            <a:noAutofit/>
          </a:bodyPr>
          <a:lstStyle/>
          <a:p>
            <a:pPr lvl="0" rtl="0">
              <a:spcBef>
                <a:spcPts val="0"/>
              </a:spcBef>
              <a:buNone/>
            </a:pPr>
            <a:r>
              <a:rPr lang="en" b="1" dirty="0" smtClean="0"/>
              <a:t>Web application</a:t>
            </a:r>
            <a:r>
              <a:rPr lang="en" dirty="0" smtClean="0"/>
              <a:t> to support doctor in medical procedures</a:t>
            </a:r>
            <a:endParaRPr lang="en"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491787"/>
            <a:ext cx="2801399" cy="524699"/>
          </a:xfrm>
          <a:prstGeom prst="rect">
            <a:avLst/>
          </a:prstGeom>
          <a:noFill/>
          <a:ln>
            <a:noFill/>
          </a:ln>
        </p:spPr>
        <p:txBody>
          <a:bodyPr lIns="91425" tIns="91425" rIns="91425" bIns="91425" anchor="t" anchorCtr="0">
            <a:noAutofit/>
          </a:bodyPr>
          <a:lstStyle/>
          <a:p>
            <a:pPr lvl="0" rtl="0">
              <a:spcBef>
                <a:spcPts val="0"/>
              </a:spcBef>
              <a:buNone/>
            </a:pPr>
            <a:r>
              <a:rPr lang="en" b="1" dirty="0" smtClean="0"/>
              <a:t>Application </a:t>
            </a:r>
            <a:r>
              <a:rPr lang="en" dirty="0" smtClean="0"/>
              <a:t>to support patient in treating</a:t>
            </a:r>
            <a:endParaRPr lang="en" dirty="0"/>
          </a:p>
        </p:txBody>
      </p:sp>
      <p:sp>
        <p:nvSpPr>
          <p:cNvPr id="29"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b="1" dirty="0" smtClean="0"/>
              <a:t>Wristband </a:t>
            </a:r>
            <a:r>
              <a:rPr lang="en" dirty="0" smtClean="0"/>
              <a:t>to collect patient’s practice data</a:t>
            </a:r>
            <a:endParaRPr lang="en"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pic>
        <p:nvPicPr>
          <p:cNvPr id="20" name="Picture 2" descr="D:\DoAn\FUNNY\trunk\sources\androidApp\HSTSAPP\app\src\main\res\drawable\hsts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219" name="Shape 21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
        <p:nvSpPr>
          <p:cNvPr id="218" name="Shape 21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Make a medical procedures use </a:t>
            </a:r>
            <a:r>
              <a:rPr lang="en" sz="1800" b="1" dirty="0" smtClean="0">
                <a:solidFill>
                  <a:schemeClr val="dk1"/>
                </a:solidFill>
              </a:rPr>
              <a:t>web application</a:t>
            </a:r>
            <a:endParaRPr lang="en" sz="1800" dirty="0">
              <a:solidFill>
                <a:schemeClr val="dk1"/>
              </a:solidFill>
            </a:endParaRPr>
          </a:p>
        </p:txBody>
      </p:sp>
      <p:sp>
        <p:nvSpPr>
          <p:cNvPr id="220" name="Shape 22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pic>
        <p:nvPicPr>
          <p:cNvPr id="221" name="Shape 221"/>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22" name="Shape 222"/>
          <p:cNvPicPr preferRelativeResize="0"/>
          <p:nvPr/>
        </p:nvPicPr>
        <p:blipFill>
          <a:blip r:embed="rId4">
            <a:alphaModFix/>
          </a:blip>
          <a:stretch>
            <a:fillRect/>
          </a:stretch>
        </p:blipFill>
        <p:spPr>
          <a:xfrm flipH="1">
            <a:off x="3636470" y="3048352"/>
            <a:ext cx="1829614" cy="1684829"/>
          </a:xfrm>
          <a:prstGeom prst="rect">
            <a:avLst/>
          </a:prstGeom>
          <a:noFill/>
          <a:ln>
            <a:noFill/>
          </a:ln>
        </p:spPr>
      </p:pic>
      <p:sp>
        <p:nvSpPr>
          <p:cNvPr id="224" name="Shape 224"/>
          <p:cNvSpPr/>
          <p:nvPr/>
        </p:nvSpPr>
        <p:spPr>
          <a:xfrm>
            <a:off x="5118684" y="2882445"/>
            <a:ext cx="694800" cy="677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solidFill>
                  <a:srgbClr val="FFFFFF"/>
                </a:solidFill>
              </a:rPr>
              <a:t>1</a:t>
            </a:r>
          </a:p>
        </p:txBody>
      </p:sp>
      <p:sp>
        <p:nvSpPr>
          <p:cNvPr id="227" name="Shape 227"/>
          <p:cNvSpPr txBox="1"/>
          <p:nvPr/>
        </p:nvSpPr>
        <p:spPr>
          <a:xfrm>
            <a:off x="3682027" y="4986005"/>
            <a:ext cx="1738500" cy="362400"/>
          </a:xfrm>
          <a:prstGeom prst="rect">
            <a:avLst/>
          </a:prstGeom>
          <a:noFill/>
          <a:ln>
            <a:noFill/>
          </a:ln>
        </p:spPr>
        <p:txBody>
          <a:bodyPr lIns="91425" tIns="91425" rIns="91425" bIns="91425" anchor="t" anchorCtr="0">
            <a:noAutofit/>
          </a:bodyPr>
          <a:lstStyle/>
          <a:p>
            <a:pPr lvl="0" algn="ctr" rtl="0">
              <a:spcBef>
                <a:spcPts val="0"/>
              </a:spcBef>
              <a:buNone/>
            </a:pPr>
            <a:r>
              <a:rPr lang="en" sz="3000" dirty="0" smtClean="0"/>
              <a:t>Web</a:t>
            </a:r>
            <a:endParaRPr lang="en" sz="3000" dirty="0"/>
          </a:p>
        </p:txBody>
      </p:sp>
      <p:pic>
        <p:nvPicPr>
          <p:cNvPr id="10" name="Picture 2" descr="D:\DoAn\FUNNY\trunk\sources\androidApp\HSTSAPP\app\src\main\res\drawable\hst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4" name="Shape 234"/>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dirty="0"/>
              <a:t>2. Solution</a:t>
            </a:r>
          </a:p>
        </p:txBody>
      </p:sp>
      <p:sp>
        <p:nvSpPr>
          <p:cNvPr id="236" name="Shape 2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a:t>
            </a:fld>
            <a:endParaRPr lang="en"/>
          </a:p>
        </p:txBody>
      </p:sp>
      <p:sp>
        <p:nvSpPr>
          <p:cNvPr id="235" name="Shape 235"/>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Use </a:t>
            </a:r>
            <a:r>
              <a:rPr lang="en" sz="1800" b="1" dirty="0" smtClean="0">
                <a:solidFill>
                  <a:schemeClr val="dk1"/>
                </a:solidFill>
              </a:rPr>
              <a:t>Android application</a:t>
            </a:r>
            <a:r>
              <a:rPr lang="en" sz="1800" dirty="0" smtClean="0">
                <a:solidFill>
                  <a:schemeClr val="dk1"/>
                </a:solidFill>
              </a:rPr>
              <a:t> to support patient in treating</a:t>
            </a:r>
            <a:endParaRPr lang="en" sz="1800" dirty="0">
              <a:solidFill>
                <a:schemeClr val="dk1"/>
              </a:solidFill>
            </a:endParaRPr>
          </a:p>
        </p:txBody>
      </p:sp>
      <p:sp>
        <p:nvSpPr>
          <p:cNvPr id="237" name="Shape 237"/>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38" name="Shape 238"/>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pic>
        <p:nvPicPr>
          <p:cNvPr id="239" name="Shape 239"/>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40" name="Shape 240"/>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4" name="Shape 162"/>
          <p:cNvPicPr preferRelativeResize="0"/>
          <p:nvPr/>
        </p:nvPicPr>
        <p:blipFill>
          <a:blip r:embed="rId4">
            <a:alphaModFix/>
          </a:blip>
          <a:stretch>
            <a:fillRect/>
          </a:stretch>
        </p:blipFill>
        <p:spPr>
          <a:xfrm>
            <a:off x="3189079" y="3124200"/>
            <a:ext cx="2765839" cy="2402189"/>
          </a:xfrm>
          <a:prstGeom prst="rect">
            <a:avLst/>
          </a:prstGeom>
          <a:noFill/>
          <a:ln>
            <a:noFill/>
          </a:ln>
        </p:spPr>
      </p:pic>
      <p:pic>
        <p:nvPicPr>
          <p:cNvPr id="10" name="Picture 2" descr="D:\DoAn\FUNNY\trunk\sources\androidApp\HSTSAPP\app\src\main\res\drawable\hst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259" name="Shape 25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a:t>
            </a:fld>
            <a:endParaRPr lang="en"/>
          </a:p>
        </p:txBody>
      </p:sp>
      <p:sp>
        <p:nvSpPr>
          <p:cNvPr id="258" name="Shape 25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a:spcBef>
                <a:spcPts val="600"/>
              </a:spcBef>
              <a:spcAft>
                <a:spcPts val="600"/>
              </a:spcAft>
            </a:pPr>
            <a:r>
              <a:rPr lang="en" sz="1800" dirty="0">
                <a:solidFill>
                  <a:schemeClr val="dk1"/>
                </a:solidFill>
              </a:rPr>
              <a:t>Use </a:t>
            </a:r>
            <a:r>
              <a:rPr lang="en" sz="1800" b="1" dirty="0">
                <a:solidFill>
                  <a:schemeClr val="dk1"/>
                </a:solidFill>
              </a:rPr>
              <a:t>Wristband</a:t>
            </a:r>
            <a:r>
              <a:rPr lang="en" sz="1800" dirty="0">
                <a:solidFill>
                  <a:schemeClr val="dk1"/>
                </a:solidFill>
              </a:rPr>
              <a:t> to collect patient’s practice data</a:t>
            </a:r>
          </a:p>
        </p:txBody>
      </p:sp>
      <p:sp>
        <p:nvSpPr>
          <p:cNvPr id="260" name="Shape 26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61" name="Shape 261"/>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262" name="Shape 262"/>
          <p:cNvSpPr/>
          <p:nvPr/>
        </p:nvSpPr>
        <p:spPr>
          <a:xfrm>
            <a:off x="49989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pic>
        <p:nvPicPr>
          <p:cNvPr id="263" name="Shape 263"/>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64" name="Shape 264"/>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65" name="Shape 265"/>
          <p:cNvPicPr preferRelativeResize="0"/>
          <p:nvPr/>
        </p:nvPicPr>
        <p:blipFill>
          <a:blip r:embed="rId3">
            <a:alphaModFix/>
          </a:blip>
          <a:stretch>
            <a:fillRect/>
          </a:stretch>
        </p:blipFill>
        <p:spPr>
          <a:xfrm>
            <a:off x="5496400" y="2304933"/>
            <a:ext cx="503875" cy="399575"/>
          </a:xfrm>
          <a:prstGeom prst="rect">
            <a:avLst/>
          </a:prstGeom>
          <a:noFill/>
          <a:ln>
            <a:noFill/>
          </a:ln>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8137" y="3024673"/>
            <a:ext cx="2209800" cy="2209800"/>
          </a:xfrm>
          <a:prstGeom prst="rect">
            <a:avLst/>
          </a:prstGeom>
        </p:spPr>
      </p:pic>
      <p:pic>
        <p:nvPicPr>
          <p:cNvPr id="12" name="Picture 2" descr="D:\DoAn\FUNNY\trunk\sources\androidApp\HSTSAPP\app\src\main\res\drawable\hst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solidFill>
                  <a:schemeClr val="dk1"/>
                </a:solidFill>
                <a:latin typeface="+mn-lt"/>
              </a:rPr>
              <a:t>Medical Procedures</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pic>
        <p:nvPicPr>
          <p:cNvPr id="5" name="Shape 222"/>
          <p:cNvPicPr preferRelativeResize="0"/>
          <p:nvPr/>
        </p:nvPicPr>
        <p:blipFill>
          <a:blip r:embed="rId2">
            <a:alphaModFix/>
          </a:blip>
          <a:stretch>
            <a:fillRect/>
          </a:stretch>
        </p:blipFill>
        <p:spPr>
          <a:xfrm flipH="1">
            <a:off x="3636470" y="3048352"/>
            <a:ext cx="1829614" cy="1684829"/>
          </a:xfrm>
          <a:prstGeom prst="rect">
            <a:avLst/>
          </a:prstGeom>
          <a:noFill/>
          <a:ln>
            <a:noFill/>
          </a:ln>
        </p:spPr>
      </p:pic>
    </p:spTree>
    <p:extLst>
      <p:ext uri="{BB962C8B-B14F-4D97-AF65-F5344CB8AC3E}">
        <p14:creationId xmlns:p14="http://schemas.microsoft.com/office/powerpoint/2010/main" val="416298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2" name="Shape 5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Overview</a:t>
            </a:r>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smtClean="0"/>
              <a:t>Register Examination</a:t>
            </a:r>
            <a:endParaRPr lang="en" dirty="0"/>
          </a:p>
          <a:p>
            <a:pPr marL="914400" lvl="1" indent="-228600" rtl="0">
              <a:lnSpc>
                <a:spcPct val="100000"/>
              </a:lnSpc>
              <a:spcBef>
                <a:spcPts val="0"/>
              </a:spcBef>
              <a:buAutoNum type="alphaLcPeriod"/>
            </a:pPr>
            <a:r>
              <a:rPr lang="en" dirty="0" smtClean="0"/>
              <a:t>Make Food Ingredient</a:t>
            </a:r>
            <a:endParaRPr lang="en" dirty="0"/>
          </a:p>
          <a:p>
            <a:pPr marL="914400" lvl="1" indent="-228600" rtl="0">
              <a:lnSpc>
                <a:spcPct val="100000"/>
              </a:lnSpc>
              <a:spcBef>
                <a:spcPts val="0"/>
              </a:spcBef>
              <a:buAutoNum type="alphaLcPeriod"/>
            </a:pPr>
            <a:r>
              <a:rPr lang="en" dirty="0" smtClean="0"/>
              <a:t>Make Prescription</a:t>
            </a:r>
            <a:endParaRPr lang="en" dirty="0"/>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smtClean="0"/>
              <a:t>Re-Examination</a:t>
            </a:r>
            <a:endParaRPr lang="en" dirty="0"/>
          </a:p>
          <a:p>
            <a:pPr marL="457200" lvl="0" indent="-228600">
              <a:lnSpc>
                <a:spcPct val="100000"/>
              </a:lnSpc>
              <a:spcBef>
                <a:spcPts val="0"/>
              </a:spcBef>
              <a:buAutoNum type="arabicPeriod"/>
            </a:pPr>
            <a:r>
              <a:rPr lang="en" dirty="0"/>
              <a:t>Future plan</a:t>
            </a:r>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pic>
        <p:nvPicPr>
          <p:cNvPr id="5"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 b="1" dirty="0"/>
              <a:t>Medical </a:t>
            </a:r>
            <a:r>
              <a:rPr lang="en" b="1" dirty="0" smtClean="0"/>
              <a:t>Record</a:t>
            </a:r>
            <a:endParaRPr lang="vi-VN" dirty="0"/>
          </a:p>
        </p:txBody>
      </p:sp>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Tree>
    <p:extLst>
      <p:ext uri="{BB962C8B-B14F-4D97-AF65-F5344CB8AC3E}">
        <p14:creationId xmlns:p14="http://schemas.microsoft.com/office/powerpoint/2010/main" val="245158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1"/>
          </a:lnRef>
          <a:fillRef idx="0">
            <a:schemeClr val="accent1"/>
          </a:fillRef>
          <a:effectRef idx="0">
            <a:schemeClr val="accent1"/>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Tree>
    <p:extLst>
      <p:ext uri="{BB962C8B-B14F-4D97-AF65-F5344CB8AC3E}">
        <p14:creationId xmlns:p14="http://schemas.microsoft.com/office/powerpoint/2010/main" val="108737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Tree>
    <p:extLst>
      <p:ext uri="{BB962C8B-B14F-4D97-AF65-F5344CB8AC3E}">
        <p14:creationId xmlns:p14="http://schemas.microsoft.com/office/powerpoint/2010/main" val="4140787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Tree>
    <p:extLst>
      <p:ext uri="{BB962C8B-B14F-4D97-AF65-F5344CB8AC3E}">
        <p14:creationId xmlns:p14="http://schemas.microsoft.com/office/powerpoint/2010/main" val="2378357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Tree>
    <p:extLst>
      <p:ext uri="{BB962C8B-B14F-4D97-AF65-F5344CB8AC3E}">
        <p14:creationId xmlns:p14="http://schemas.microsoft.com/office/powerpoint/2010/main" val="3826197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Tree>
    <p:extLst>
      <p:ext uri="{BB962C8B-B14F-4D97-AF65-F5344CB8AC3E}">
        <p14:creationId xmlns:p14="http://schemas.microsoft.com/office/powerpoint/2010/main" val="338638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Tree>
    <p:extLst>
      <p:ext uri="{BB962C8B-B14F-4D97-AF65-F5344CB8AC3E}">
        <p14:creationId xmlns:p14="http://schemas.microsoft.com/office/powerpoint/2010/main" val="2596039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Tree>
    <p:extLst>
      <p:ext uri="{BB962C8B-B14F-4D97-AF65-F5344CB8AC3E}">
        <p14:creationId xmlns:p14="http://schemas.microsoft.com/office/powerpoint/2010/main" val="3160875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Tree>
    <p:extLst>
      <p:ext uri="{BB962C8B-B14F-4D97-AF65-F5344CB8AC3E}">
        <p14:creationId xmlns:p14="http://schemas.microsoft.com/office/powerpoint/2010/main" val="3446871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Tree>
    <p:extLst>
      <p:ext uri="{BB962C8B-B14F-4D97-AF65-F5344CB8AC3E}">
        <p14:creationId xmlns:p14="http://schemas.microsoft.com/office/powerpoint/2010/main" val="2917927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chemeClr val="tx1"/>
                </a:solidFill>
              </a:rPr>
              <a:t>Problems</a:t>
            </a: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pic>
        <p:nvPicPr>
          <p:cNvPr id="4"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Tree>
    <p:extLst>
      <p:ext uri="{BB962C8B-B14F-4D97-AF65-F5344CB8AC3E}">
        <p14:creationId xmlns:p14="http://schemas.microsoft.com/office/powerpoint/2010/main" val="527768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4386457"/>
          </a:xfrm>
          <a:prstGeom prst="rect">
            <a:avLst/>
          </a:prstGeom>
        </p:spPr>
      </p:pic>
    </p:spTree>
    <p:extLst>
      <p:ext uri="{BB962C8B-B14F-4D97-AF65-F5344CB8AC3E}">
        <p14:creationId xmlns:p14="http://schemas.microsoft.com/office/powerpoint/2010/main" val="2663307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mn-lt"/>
              </a:rPr>
              <a:t>Appointment</a:t>
            </a:r>
            <a:endParaRPr lang="vi-VN" dirty="0">
              <a:latin typeface="+mn-lt"/>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33</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1"/>
          </a:lnRef>
          <a:fillRef idx="0">
            <a:schemeClr val="accent1"/>
          </a:fillRef>
          <a:effectRef idx="0">
            <a:schemeClr val="accent1"/>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504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504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1921907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Tree>
    <p:extLst>
      <p:ext uri="{BB962C8B-B14F-4D97-AF65-F5344CB8AC3E}">
        <p14:creationId xmlns:p14="http://schemas.microsoft.com/office/powerpoint/2010/main" val="262855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Tree>
    <p:extLst>
      <p:ext uri="{BB962C8B-B14F-4D97-AF65-F5344CB8AC3E}">
        <p14:creationId xmlns:p14="http://schemas.microsoft.com/office/powerpoint/2010/main" val="2139960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Tree>
    <p:extLst>
      <p:ext uri="{BB962C8B-B14F-4D97-AF65-F5344CB8AC3E}">
        <p14:creationId xmlns:p14="http://schemas.microsoft.com/office/powerpoint/2010/main" val="3993240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Tree>
    <p:extLst>
      <p:ext uri="{BB962C8B-B14F-4D97-AF65-F5344CB8AC3E}">
        <p14:creationId xmlns:p14="http://schemas.microsoft.com/office/powerpoint/2010/main" val="2698532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Tree>
    <p:extLst>
      <p:ext uri="{BB962C8B-B14F-4D97-AF65-F5344CB8AC3E}">
        <p14:creationId xmlns:p14="http://schemas.microsoft.com/office/powerpoint/2010/main" val="2770070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Tree>
    <p:extLst>
      <p:ext uri="{BB962C8B-B14F-4D97-AF65-F5344CB8AC3E}">
        <p14:creationId xmlns:p14="http://schemas.microsoft.com/office/powerpoint/2010/main" val="239788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102405" cy="400110"/>
          </a:xfrm>
          <a:prstGeom prst="rect">
            <a:avLst/>
          </a:prstGeom>
          <a:noFill/>
        </p:spPr>
        <p:txBody>
          <a:bodyPr wrap="none" rtlCol="0">
            <a:spAutoFit/>
          </a:bodyPr>
          <a:lstStyle/>
          <a:p>
            <a:pPr marL="285750" indent="-285750">
              <a:buFont typeface="Arial" pitchFamily="34" charset="0"/>
              <a:buChar char="•"/>
            </a:pPr>
            <a:r>
              <a:rPr lang="en-US" sz="2000" dirty="0" smtClean="0"/>
              <a:t>Mistake to understand text input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799" y="2362200"/>
            <a:ext cx="3099881" cy="4133175"/>
          </a:xfrm>
          <a:prstGeom prst="rect">
            <a:avLst/>
          </a:prstGeom>
        </p:spPr>
      </p:pic>
      <p:pic>
        <p:nvPicPr>
          <p:cNvPr id="8"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513925"/>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Tree>
    <p:extLst>
      <p:ext uri="{BB962C8B-B14F-4D97-AF65-F5344CB8AC3E}">
        <p14:creationId xmlns:p14="http://schemas.microsoft.com/office/powerpoint/2010/main" val="624280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Tree>
    <p:extLst>
      <p:ext uri="{BB962C8B-B14F-4D97-AF65-F5344CB8AC3E}">
        <p14:creationId xmlns:p14="http://schemas.microsoft.com/office/powerpoint/2010/main" val="2390984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Tree>
    <p:extLst>
      <p:ext uri="{BB962C8B-B14F-4D97-AF65-F5344CB8AC3E}">
        <p14:creationId xmlns:p14="http://schemas.microsoft.com/office/powerpoint/2010/main" val="3543314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latin typeface="+mn-lt"/>
              </a:rPr>
              <a:t>Regimen</a:t>
            </a:r>
            <a:endParaRPr lang="vi-VN" dirty="0">
              <a:latin typeface="+mn-lt"/>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4139415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44</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3542488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45</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1"/>
          </a:lnRef>
          <a:fillRef idx="0">
            <a:schemeClr val="accent1"/>
          </a:fillRef>
          <a:effectRef idx="0">
            <a:schemeClr val="accent1"/>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Tree>
    <p:extLst>
      <p:ext uri="{BB962C8B-B14F-4D97-AF65-F5344CB8AC3E}">
        <p14:creationId xmlns:p14="http://schemas.microsoft.com/office/powerpoint/2010/main" val="3643278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Other features</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r>
              <a:rPr lang="en" sz="2000" b="1" dirty="0" smtClean="0">
                <a:solidFill>
                  <a:srgbClr val="00D900"/>
                </a:solidFill>
              </a:rPr>
              <a:t>✓</a:t>
            </a:r>
            <a:r>
              <a:rPr lang="en" sz="1800" dirty="0">
                <a:solidFill>
                  <a:srgbClr val="666666"/>
                </a:solidFill>
              </a:rPr>
              <a:t> </a:t>
            </a:r>
            <a:r>
              <a:rPr lang="en" sz="1800" dirty="0" smtClean="0">
                <a:solidFill>
                  <a:srgbClr val="666666"/>
                </a:solidFill>
              </a:rPr>
              <a:t>Manage nutrition of food</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Print prescription</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Manage wristband</a:t>
            </a:r>
            <a:endParaRPr lang="en" sz="1800" dirty="0">
              <a:solidFill>
                <a:srgbClr val="666666"/>
              </a:solidFill>
            </a:endParaRPr>
          </a:p>
          <a:p>
            <a:pPr marL="0" lvl="0" indent="0">
              <a:buSzPct val="55000"/>
              <a:buNone/>
            </a:pPr>
            <a:r>
              <a:rPr lang="en" sz="2000" b="1" dirty="0">
                <a:solidFill>
                  <a:srgbClr val="00D900"/>
                </a:solidFill>
              </a:rPr>
              <a:t>✓</a:t>
            </a:r>
            <a:r>
              <a:rPr lang="en" sz="1800" dirty="0"/>
              <a:t> </a:t>
            </a:r>
            <a:r>
              <a:rPr lang="en" sz="1800" dirty="0" smtClean="0">
                <a:solidFill>
                  <a:srgbClr val="666666"/>
                </a:solidFill>
              </a:rPr>
              <a:t>Manage account</a:t>
            </a:r>
            <a:endParaRPr lang="en" sz="1800" dirty="0">
              <a:solidFill>
                <a:srgbClr val="666666"/>
              </a:solidFill>
            </a:endParaRPr>
          </a:p>
          <a:p>
            <a:pPr marL="0" lvl="0" indent="0">
              <a:buSzPct val="55000"/>
              <a:buNone/>
            </a:pPr>
            <a:r>
              <a:rPr lang="en" sz="2000" b="1" dirty="0">
                <a:solidFill>
                  <a:srgbClr val="00D900"/>
                </a:solidFill>
              </a:rPr>
              <a:t>✓</a:t>
            </a:r>
            <a:r>
              <a:rPr lang="en" sz="1800" dirty="0"/>
              <a:t> </a:t>
            </a:r>
            <a:r>
              <a:rPr lang="en" sz="1800" dirty="0" smtClean="0">
                <a:solidFill>
                  <a:srgbClr val="666666"/>
                </a:solidFill>
              </a:rPr>
              <a:t>Manage formula use to analytic patient’s data.</a:t>
            </a: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46</a:t>
            </a:fld>
            <a:endParaRPr lang="en"/>
          </a:p>
        </p:txBody>
      </p:sp>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a:solidFill>
                  <a:srgbClr val="FFFFFF"/>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Shape 1980"/>
          <p:cNvSpPr txBox="1">
            <a:spLocks noGrp="1"/>
          </p:cNvSpPr>
          <p:nvPr>
            <p:ph type="title"/>
          </p:nvPr>
        </p:nvSpPr>
        <p:spPr>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Advantages</a:t>
            </a:r>
          </a:p>
        </p:txBody>
      </p:sp>
      <p:sp>
        <p:nvSpPr>
          <p:cNvPr id="1981" name="Shape 1981"/>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rtl="0">
              <a:spcBef>
                <a:spcPts val="0"/>
              </a:spcBef>
              <a:buNone/>
            </a:pPr>
            <a:r>
              <a:rPr lang="en" b="1" dirty="0">
                <a:solidFill>
                  <a:srgbClr val="00D900"/>
                </a:solidFill>
              </a:rPr>
              <a:t>✓ </a:t>
            </a:r>
            <a:r>
              <a:rPr lang="en" dirty="0"/>
              <a:t>Make use of technology to reduce human effort on </a:t>
            </a:r>
            <a:r>
              <a:rPr lang="en" dirty="0" smtClean="0"/>
              <a:t>medical procedures. Use Wristband to collect patient’s practice data.</a:t>
            </a:r>
            <a:endParaRPr lang="en" dirty="0"/>
          </a:p>
          <a:p>
            <a:pPr lvl="0">
              <a:spcBef>
                <a:spcPts val="0"/>
              </a:spcBef>
              <a:buNone/>
            </a:pPr>
            <a:endParaRPr dirty="0"/>
          </a:p>
        </p:txBody>
      </p:sp>
      <p:sp>
        <p:nvSpPr>
          <p:cNvPr id="1982" name="Shape 1982"/>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48</a:t>
            </a:fld>
            <a:endParaRPr lang="en"/>
          </a:p>
        </p:txBody>
      </p:sp>
      <p:pic>
        <p:nvPicPr>
          <p:cNvPr id="5"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sp>
        <p:nvSpPr>
          <p:cNvPr id="1987" name="Shape 198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Advantages</a:t>
            </a:r>
          </a:p>
        </p:txBody>
      </p:sp>
      <p:sp>
        <p:nvSpPr>
          <p:cNvPr id="1988" name="Shape 1988"/>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89" name="Shape 1989"/>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1990" name="Shape 1990"/>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 sz="3000" b="1" dirty="0">
                <a:solidFill>
                  <a:srgbClr val="00D900"/>
                </a:solidFill>
              </a:rPr>
              <a:t>✓ </a:t>
            </a:r>
            <a:r>
              <a:rPr lang="en" sz="3000" dirty="0" smtClean="0">
                <a:solidFill>
                  <a:schemeClr val="dk1"/>
                </a:solidFill>
              </a:rPr>
              <a:t>HSTS system is use medical procedures modern from “Ho Chi Minh Nutrition Center”</a:t>
            </a:r>
            <a:endParaRPr lang="en" sz="3000" dirty="0">
              <a:solidFill>
                <a:schemeClr val="dk1"/>
              </a:solidFill>
            </a:endParaRPr>
          </a:p>
          <a:p>
            <a:pPr lvl="0" rtl="0">
              <a:spcBef>
                <a:spcPts val="0"/>
              </a:spcBef>
              <a:buNone/>
            </a:pPr>
            <a:endParaRPr dirty="0"/>
          </a:p>
        </p:txBody>
      </p:sp>
      <p:pic>
        <p:nvPicPr>
          <p:cNvPr id="6"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2709396" cy="400110"/>
          </a:xfrm>
          <a:prstGeom prst="rect">
            <a:avLst/>
          </a:prstGeom>
          <a:noFill/>
        </p:spPr>
        <p:txBody>
          <a:bodyPr wrap="none" rtlCol="0">
            <a:spAutoFit/>
          </a:bodyPr>
          <a:lstStyle/>
          <a:p>
            <a:pPr marL="285750" indent="-285750">
              <a:buFont typeface="Arial" pitchFamily="34" charset="0"/>
              <a:buChar char="•"/>
            </a:pPr>
            <a:r>
              <a:rPr lang="en-US" sz="2000" dirty="0" smtClean="0"/>
              <a:t>Lost medical record</a:t>
            </a:r>
            <a:endParaRPr lang="vi-VN" sz="2000" dirty="0"/>
          </a:p>
        </p:txBody>
      </p:sp>
      <p:pic>
        <p:nvPicPr>
          <p:cNvPr id="8"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2438400" cy="2438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904" y="3539410"/>
            <a:ext cx="2438095" cy="24380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252" y="3352800"/>
            <a:ext cx="1187948" cy="118794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7228" y="3772425"/>
            <a:ext cx="507993" cy="507993"/>
          </a:xfrm>
          <a:prstGeom prst="rect">
            <a:avLst/>
          </a:prstGeom>
        </p:spPr>
      </p:pic>
      <p:sp>
        <p:nvSpPr>
          <p:cNvPr id="9" name="TextBox 8"/>
          <p:cNvSpPr txBox="1"/>
          <p:nvPr/>
        </p:nvSpPr>
        <p:spPr>
          <a:xfrm>
            <a:off x="5603545" y="2712406"/>
            <a:ext cx="527709" cy="830997"/>
          </a:xfrm>
          <a:prstGeom prst="rect">
            <a:avLst/>
          </a:prstGeom>
          <a:noFill/>
        </p:spPr>
        <p:txBody>
          <a:bodyPr wrap="none" rtlCol="0">
            <a:spAutoFit/>
          </a:bodyPr>
          <a:lstStyle/>
          <a:p>
            <a:r>
              <a:rPr lang="en-US" sz="4800" dirty="0" smtClean="0">
                <a:solidFill>
                  <a:srgbClr val="FF0000"/>
                </a:solidFill>
              </a:rPr>
              <a:t>?</a:t>
            </a:r>
            <a:endParaRPr lang="vi-VN" sz="4800" dirty="0">
              <a:solidFill>
                <a:srgbClr val="FF0000"/>
              </a:solidFill>
            </a:endParaRPr>
          </a:p>
        </p:txBody>
      </p:sp>
    </p:spTree>
    <p:extLst>
      <p:ext uri="{BB962C8B-B14F-4D97-AF65-F5344CB8AC3E}">
        <p14:creationId xmlns:p14="http://schemas.microsoft.com/office/powerpoint/2010/main" val="1986951428"/>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sp>
        <p:nvSpPr>
          <p:cNvPr id="1995" name="Shape 1995"/>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Advantages</a:t>
            </a:r>
          </a:p>
        </p:txBody>
      </p:sp>
      <p:sp>
        <p:nvSpPr>
          <p:cNvPr id="1996" name="Shape 1996"/>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97" name="Shape 1997"/>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sp>
        <p:nvSpPr>
          <p:cNvPr id="1998" name="Shape 1998"/>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US" sz="3000" b="1" dirty="0">
                <a:solidFill>
                  <a:srgbClr val="00D900"/>
                </a:solidFill>
              </a:rPr>
              <a:t>✓ </a:t>
            </a:r>
            <a:r>
              <a:rPr lang="en-US" sz="3000" dirty="0">
                <a:solidFill>
                  <a:schemeClr val="dk1"/>
                </a:solidFill>
              </a:rPr>
              <a:t>HSTS system is use medical procedures modern from “Ho Chi Minh Nutrition Center”</a:t>
            </a:r>
          </a:p>
          <a:p>
            <a:pPr lvl="0"/>
            <a:endParaRPr lang="en-US" dirty="0"/>
          </a:p>
        </p:txBody>
      </p:sp>
      <p:sp>
        <p:nvSpPr>
          <p:cNvPr id="1999" name="Shape 1999"/>
          <p:cNvSpPr txBox="1"/>
          <p:nvPr/>
        </p:nvSpPr>
        <p:spPr>
          <a:xfrm>
            <a:off x="457200" y="5220600"/>
            <a:ext cx="7916700" cy="914400"/>
          </a:xfrm>
          <a:prstGeom prst="rect">
            <a:avLst/>
          </a:prstGeom>
          <a:noFill/>
          <a:ln>
            <a:noFill/>
          </a:ln>
        </p:spPr>
        <p:txBody>
          <a:bodyPr lIns="91425" tIns="91425" rIns="91425" bIns="91425" anchor="t" anchorCtr="0">
            <a:noAutofit/>
          </a:bodyPr>
          <a:lstStyle/>
          <a:p>
            <a:pPr lvl="0" rtl="0">
              <a:spcBef>
                <a:spcPts val="600"/>
              </a:spcBef>
              <a:buNone/>
            </a:pPr>
            <a:r>
              <a:rPr lang="en" sz="3000" b="1" dirty="0">
                <a:solidFill>
                  <a:srgbClr val="00D900"/>
                </a:solidFill>
              </a:rPr>
              <a:t>✓ </a:t>
            </a:r>
            <a:r>
              <a:rPr lang="en" sz="3000" dirty="0" smtClean="0">
                <a:solidFill>
                  <a:schemeClr val="dk1"/>
                </a:solidFill>
              </a:rPr>
              <a:t>Designed to scale for many wristband and treatment to diseases related to nutrition and exercise</a:t>
            </a:r>
            <a:endParaRPr lang="en" sz="3000" dirty="0">
              <a:solidFill>
                <a:schemeClr val="dk1"/>
              </a:solidFill>
            </a:endParaRPr>
          </a:p>
        </p:txBody>
      </p:sp>
      <p:pic>
        <p:nvPicPr>
          <p:cNvPr id="7"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Shape 200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Disadvantages</a:t>
            </a:r>
          </a:p>
        </p:txBody>
      </p:sp>
      <p:sp>
        <p:nvSpPr>
          <p:cNvPr id="2005" name="Shape 2005"/>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Wristband is not collect correct patient’s practice data.</a:t>
            </a:r>
            <a:endParaRPr lang="en" dirty="0"/>
          </a:p>
        </p:txBody>
      </p:sp>
      <p:sp>
        <p:nvSpPr>
          <p:cNvPr id="2006" name="Shape 200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51</a:t>
            </a:fld>
            <a:endParaRPr lang="en"/>
          </a:p>
        </p:txBody>
      </p:sp>
      <p:pic>
        <p:nvPicPr>
          <p:cNvPr id="5"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Shape 2011"/>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Disadvantages</a:t>
            </a:r>
          </a:p>
        </p:txBody>
      </p:sp>
      <p:sp>
        <p:nvSpPr>
          <p:cNvPr id="2012" name="Shape 2012"/>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13" name="Shape 201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
        <p:nvSpPr>
          <p:cNvPr id="2014" name="Shape 2014"/>
          <p:cNvSpPr txBox="1"/>
          <p:nvPr/>
        </p:nvSpPr>
        <p:spPr>
          <a:xfrm>
            <a:off x="460310" y="3124200"/>
            <a:ext cx="7833299" cy="1143000"/>
          </a:xfrm>
          <a:prstGeom prst="rect">
            <a:avLst/>
          </a:prstGeom>
          <a:noFill/>
          <a:ln>
            <a:noFill/>
          </a:ln>
        </p:spPr>
        <p:txBody>
          <a:bodyPr lIns="91425" tIns="91425" rIns="91425" bIns="91425" anchor="t" anchorCtr="0">
            <a:noAutofit/>
          </a:bodyPr>
          <a:lstStyle/>
          <a:p>
            <a:pPr lvl="0" rtl="0">
              <a:spcBef>
                <a:spcPts val="600"/>
              </a:spcBef>
              <a:buNone/>
            </a:pPr>
            <a:r>
              <a:rPr lang="en" sz="3000" dirty="0">
                <a:solidFill>
                  <a:srgbClr val="CC0000"/>
                </a:solidFill>
              </a:rPr>
              <a:t>✘ </a:t>
            </a:r>
            <a:r>
              <a:rPr lang="en" sz="3000" dirty="0" smtClean="0">
                <a:solidFill>
                  <a:schemeClr val="dk1"/>
                </a:solidFill>
              </a:rPr>
              <a:t>BLE technology only supported in Android 4.3 or above and Bluetooth 4.0 or above.</a:t>
            </a:r>
            <a:endParaRPr lang="en" sz="3000" dirty="0">
              <a:solidFill>
                <a:schemeClr val="dk1"/>
              </a:solidFill>
            </a:endParaRPr>
          </a:p>
        </p:txBody>
      </p:sp>
      <p:pic>
        <p:nvPicPr>
          <p:cNvPr id="6"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Shape 2019"/>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Disadvantages</a:t>
            </a:r>
          </a:p>
        </p:txBody>
      </p:sp>
      <p:sp>
        <p:nvSpPr>
          <p:cNvPr id="2020" name="Shape 2020"/>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21" name="Shape 202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
        <p:nvSpPr>
          <p:cNvPr id="2022" name="Shape 2022"/>
          <p:cNvSpPr txBox="1"/>
          <p:nvPr/>
        </p:nvSpPr>
        <p:spPr>
          <a:xfrm>
            <a:off x="488302" y="3124200"/>
            <a:ext cx="7833299" cy="11430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 sz="3000" dirty="0">
                <a:solidFill>
                  <a:schemeClr val="dk1"/>
                </a:solidFill>
              </a:rPr>
              <a:t>BLE technology only supported in Android 4.3 or above and Bluetooth 4.0 or above.</a:t>
            </a:r>
          </a:p>
        </p:txBody>
      </p:sp>
      <p:sp>
        <p:nvSpPr>
          <p:cNvPr id="2023" name="Shape 2023"/>
          <p:cNvSpPr txBox="1"/>
          <p:nvPr/>
        </p:nvSpPr>
        <p:spPr>
          <a:xfrm>
            <a:off x="457200" y="4648200"/>
            <a:ext cx="7635299" cy="14022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US" sz="3000" dirty="0">
                <a:solidFill>
                  <a:schemeClr val="dk1"/>
                </a:solidFill>
              </a:rPr>
              <a:t>Voice </a:t>
            </a:r>
            <a:r>
              <a:rPr lang="en-US" sz="3000" dirty="0" smtClean="0">
                <a:solidFill>
                  <a:schemeClr val="dk1"/>
                </a:solidFill>
              </a:rPr>
              <a:t>processing to support doctor </a:t>
            </a:r>
            <a:r>
              <a:rPr lang="en-US" sz="3000" dirty="0">
                <a:solidFill>
                  <a:schemeClr val="dk1"/>
                </a:solidFill>
              </a:rPr>
              <a:t>is </a:t>
            </a:r>
            <a:r>
              <a:rPr lang="en-US" sz="3000" dirty="0" smtClean="0">
                <a:solidFill>
                  <a:schemeClr val="dk1"/>
                </a:solidFill>
              </a:rPr>
              <a:t>limited.</a:t>
            </a:r>
            <a:endParaRPr dirty="0">
              <a:solidFill>
                <a:schemeClr val="dk1"/>
              </a:solidFill>
            </a:endParaRPr>
          </a:p>
          <a:p>
            <a:pPr lvl="0" rtl="0">
              <a:spcBef>
                <a:spcPts val="0"/>
              </a:spcBef>
              <a:buNone/>
            </a:pPr>
            <a:endParaRPr dirty="0"/>
          </a:p>
        </p:txBody>
      </p:sp>
      <p:pic>
        <p:nvPicPr>
          <p:cNvPr id="7"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a:solidFill>
                  <a:srgbClr val="FFFFFF"/>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54</a:t>
            </a:fld>
            <a:endParaRPr lang="en"/>
          </a:p>
        </p:txBody>
      </p:sp>
      <p:pic>
        <p:nvPicPr>
          <p:cNvPr id="4"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Shape 203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Future plans</a:t>
            </a:r>
          </a:p>
        </p:txBody>
      </p:sp>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55</a:t>
            </a:fld>
            <a:endParaRPr lang="en"/>
          </a:p>
        </p:txBody>
      </p:sp>
      <p:pic>
        <p:nvPicPr>
          <p:cNvPr id="4"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3" name="Shape 2113"/>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Summary</a:t>
            </a:r>
          </a:p>
        </p:txBody>
      </p:sp>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a:t>Problems</a:t>
            </a:r>
          </a:p>
          <a:p>
            <a:pPr marL="457200" lvl="0" indent="-228600" rtl="0">
              <a:lnSpc>
                <a:spcPct val="100000"/>
              </a:lnSpc>
              <a:spcBef>
                <a:spcPts val="0"/>
              </a:spcBef>
              <a:buAutoNum type="arabicPeriod"/>
            </a:pPr>
            <a:r>
              <a:rPr lang="en"/>
              <a:t>Solution</a:t>
            </a:r>
          </a:p>
          <a:p>
            <a:pPr marL="457200" lvl="0" indent="-228600" rtl="0">
              <a:lnSpc>
                <a:spcPct val="100000"/>
              </a:lnSpc>
              <a:spcBef>
                <a:spcPts val="0"/>
              </a:spcBef>
              <a:buAutoNum type="arabicPeriod"/>
            </a:pPr>
            <a:r>
              <a:rPr lang="en"/>
              <a:t>Feature explanation and demo</a:t>
            </a:r>
          </a:p>
          <a:p>
            <a:pPr marL="914400" lvl="1" indent="-228600" rtl="0">
              <a:lnSpc>
                <a:spcPct val="100000"/>
              </a:lnSpc>
              <a:spcBef>
                <a:spcPts val="0"/>
              </a:spcBef>
              <a:buAutoNum type="alphaLcPeriod"/>
            </a:pPr>
            <a:r>
              <a:rPr lang="en"/>
              <a:t>Contract</a:t>
            </a:r>
          </a:p>
          <a:p>
            <a:pPr marL="914400" lvl="1" indent="-228600" rtl="0">
              <a:lnSpc>
                <a:spcPct val="100000"/>
              </a:lnSpc>
              <a:spcBef>
                <a:spcPts val="0"/>
              </a:spcBef>
              <a:buAutoNum type="alphaLcPeriod"/>
            </a:pPr>
            <a:r>
              <a:rPr lang="en"/>
              <a:t>Card</a:t>
            </a:r>
          </a:p>
          <a:p>
            <a:pPr marL="914400" lvl="1" indent="-228600" rtl="0">
              <a:lnSpc>
                <a:spcPct val="100000"/>
              </a:lnSpc>
              <a:spcBef>
                <a:spcPts val="0"/>
              </a:spcBef>
              <a:buAutoNum type="alphaLcPeriod"/>
            </a:pPr>
            <a:r>
              <a:rPr lang="en"/>
              <a:t>Print and check card</a:t>
            </a:r>
          </a:p>
          <a:p>
            <a:pPr marL="914400" lvl="1" indent="-228600" rtl="0">
              <a:lnSpc>
                <a:spcPct val="100000"/>
              </a:lnSpc>
              <a:spcBef>
                <a:spcPts val="0"/>
              </a:spcBef>
              <a:buAutoNum type="alphaLcPeriod"/>
            </a:pPr>
            <a:r>
              <a:rPr lang="en"/>
              <a:t>Scheduler &amp; notification</a:t>
            </a:r>
          </a:p>
          <a:p>
            <a:pPr marL="914400" lvl="1" indent="-228600" rtl="0">
              <a:lnSpc>
                <a:spcPct val="100000"/>
              </a:lnSpc>
              <a:spcBef>
                <a:spcPts val="0"/>
              </a:spcBef>
              <a:buAutoNum type="alphaLcPeriod"/>
            </a:pPr>
            <a:r>
              <a:rPr lang="en"/>
              <a:t>Renew contract</a:t>
            </a:r>
          </a:p>
          <a:p>
            <a:pPr marL="457200" lvl="0" indent="-228600" rtl="0">
              <a:lnSpc>
                <a:spcPct val="100000"/>
              </a:lnSpc>
              <a:spcBef>
                <a:spcPts val="0"/>
              </a:spcBef>
              <a:buAutoNum type="arabicPeriod"/>
            </a:pPr>
            <a:r>
              <a:rPr lang="en"/>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56</a:t>
            </a:fld>
            <a:endParaRPr lang="en"/>
          </a:p>
        </p:txBody>
      </p:sp>
      <p:pic>
        <p:nvPicPr>
          <p:cNvPr id="5"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a:solidFill>
                  <a:srgbClr val="FFFFFF"/>
                </a:solidFill>
              </a:rPr>
              <a:t>THANKS FOR LISTENING</a:t>
            </a:r>
          </a:p>
          <a:p>
            <a:pPr algn="ctr" rtl="0">
              <a:spcBef>
                <a:spcPts val="0"/>
              </a:spcBef>
              <a:buNone/>
            </a:pPr>
            <a:endParaRPr sz="4800" b="1">
              <a:solidFill>
                <a:srgbClr val="FFFFFF"/>
              </a:solidFill>
            </a:endParaRPr>
          </a:p>
          <a:p>
            <a:pPr lvl="0" algn="ctr" rtl="0">
              <a:spcBef>
                <a:spcPts val="0"/>
              </a:spcBef>
              <a:buNone/>
            </a:pPr>
            <a:r>
              <a:rPr lang="en" sz="9600" b="1">
                <a:solidFill>
                  <a:srgbClr val="FFFFFF"/>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57</a:t>
            </a:fld>
            <a:endParaRPr lang="en"/>
          </a:p>
        </p:txBody>
      </p:sp>
      <p:pic>
        <p:nvPicPr>
          <p:cNvPr id="4" name="Picture 2" descr="D:\DoAn\FUNNY\trunk\sources\androidApp\HSTSAPP\app\src\main\res\drawable\hst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6582251" cy="707886"/>
          </a:xfrm>
          <a:prstGeom prst="rect">
            <a:avLst/>
          </a:prstGeom>
          <a:noFill/>
        </p:spPr>
        <p:txBody>
          <a:bodyPr wrap="none" rtlCol="0">
            <a:spAutoFit/>
          </a:bodyPr>
          <a:lstStyle/>
          <a:p>
            <a:pPr marL="285750" indent="-285750">
              <a:buFont typeface="Arial" pitchFamily="34" charset="0"/>
              <a:buChar char="•"/>
            </a:pPr>
            <a:r>
              <a:rPr lang="en-US" sz="2000" dirty="0" smtClean="0"/>
              <a:t>Doctor </a:t>
            </a:r>
            <a:r>
              <a:rPr lang="en-US" sz="2000" dirty="0"/>
              <a:t>cannot know what’s patient do, patient’s </a:t>
            </a:r>
            <a:r>
              <a:rPr lang="en-US" sz="2000" dirty="0" smtClean="0"/>
              <a:t>status</a:t>
            </a:r>
          </a:p>
          <a:p>
            <a:r>
              <a:rPr lang="en-US" sz="2000" dirty="0" smtClean="0"/>
              <a:t>everyday </a:t>
            </a:r>
            <a:r>
              <a:rPr lang="en-US" sz="2000" dirty="0"/>
              <a:t>when them is treating</a:t>
            </a:r>
            <a:endParaRPr lang="vi-VN"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2649" y="4002833"/>
            <a:ext cx="1809750" cy="2190750"/>
          </a:xfrm>
          <a:prstGeom prst="rect">
            <a:avLst/>
          </a:prstGeom>
        </p:spPr>
      </p:pic>
      <p:pic>
        <p:nvPicPr>
          <p:cNvPr id="8"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950" y="4110923"/>
            <a:ext cx="1620942" cy="1620942"/>
          </a:xfrm>
          <a:prstGeom prst="rect">
            <a:avLst/>
          </a:prstGeom>
        </p:spPr>
      </p:pic>
    </p:spTree>
    <p:extLst>
      <p:ext uri="{BB962C8B-B14F-4D97-AF65-F5344CB8AC3E}">
        <p14:creationId xmlns:p14="http://schemas.microsoft.com/office/powerpoint/2010/main" val="766059444"/>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713150" cy="400110"/>
          </a:xfrm>
          <a:prstGeom prst="rect">
            <a:avLst/>
          </a:prstGeom>
          <a:noFill/>
        </p:spPr>
        <p:txBody>
          <a:bodyPr wrap="none" rtlCol="0">
            <a:spAutoFit/>
          </a:bodyPr>
          <a:lstStyle/>
          <a:p>
            <a:pPr marL="285750" indent="-285750">
              <a:buFont typeface="Arial" pitchFamily="34" charset="0"/>
              <a:buChar char="•"/>
            </a:pPr>
            <a:r>
              <a:rPr lang="en-US" sz="2000" dirty="0" smtClean="0"/>
              <a:t>Doctor waste many time to data entry</a:t>
            </a:r>
            <a:endParaRPr lang="vi-VN"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468" y="3777658"/>
            <a:ext cx="3597899" cy="2398599"/>
          </a:xfrm>
          <a:prstGeom prst="rect">
            <a:avLst/>
          </a:prstGeom>
        </p:spPr>
      </p:pic>
      <p:pic>
        <p:nvPicPr>
          <p:cNvPr id="8"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86147"/>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Android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2" name="TextBox 1"/>
          <p:cNvSpPr txBox="1"/>
          <p:nvPr/>
        </p:nvSpPr>
        <p:spPr>
          <a:xfrm>
            <a:off x="1524000" y="2895600"/>
            <a:ext cx="4573688" cy="707886"/>
          </a:xfrm>
          <a:prstGeom prst="rect">
            <a:avLst/>
          </a:prstGeom>
          <a:noFill/>
        </p:spPr>
        <p:txBody>
          <a:bodyPr wrap="none" rtlCol="0">
            <a:spAutoFit/>
          </a:bodyPr>
          <a:lstStyle/>
          <a:p>
            <a:pPr marL="285750" indent="-285750">
              <a:buFont typeface="Arial" pitchFamily="34" charset="0"/>
              <a:buChar char="•"/>
            </a:pPr>
            <a:r>
              <a:rPr lang="en-US" sz="2000" dirty="0"/>
              <a:t>Only support for only one </a:t>
            </a:r>
            <a:r>
              <a:rPr lang="en-US" sz="2000" dirty="0" smtClean="0"/>
              <a:t> wristband</a:t>
            </a:r>
            <a:endParaRPr lang="vi-VN" sz="2000" dirty="0"/>
          </a:p>
          <a:p>
            <a:endParaRPr lang="vi-VN"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603486"/>
            <a:ext cx="2657027" cy="2665435"/>
          </a:xfrm>
          <a:prstGeom prst="rect">
            <a:avLst/>
          </a:prstGeom>
        </p:spPr>
      </p:pic>
      <p:pic>
        <p:nvPicPr>
          <p:cNvPr id="8"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135608"/>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Android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2" name="TextBox 1"/>
          <p:cNvSpPr txBox="1"/>
          <p:nvPr/>
        </p:nvSpPr>
        <p:spPr>
          <a:xfrm>
            <a:off x="1524000" y="2895600"/>
            <a:ext cx="4645824" cy="400110"/>
          </a:xfrm>
          <a:prstGeom prst="rect">
            <a:avLst/>
          </a:prstGeom>
          <a:noFill/>
        </p:spPr>
        <p:txBody>
          <a:bodyPr wrap="none" rtlCol="0">
            <a:spAutoFit/>
          </a:bodyPr>
          <a:lstStyle/>
          <a:p>
            <a:pPr marL="285750" indent="-285750">
              <a:buFont typeface="Arial" pitchFamily="34" charset="0"/>
              <a:buChar char="•"/>
            </a:pPr>
            <a:r>
              <a:rPr lang="en-US" sz="2000" dirty="0" smtClean="0"/>
              <a:t>Does not have participation of doctor</a:t>
            </a:r>
            <a:endParaRPr lang="vi-VN"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824" y="3581400"/>
            <a:ext cx="1819275" cy="2514600"/>
          </a:xfrm>
          <a:prstGeom prst="rect">
            <a:avLst/>
          </a:prstGeom>
        </p:spPr>
      </p:pic>
      <p:pic>
        <p:nvPicPr>
          <p:cNvPr id="8" name="Picture 2" descr="D:\DoAn\FUNNY\trunk\sources\androidApp\HSTSAPP\app\src\main\res\drawable\hsts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492" y="228600"/>
            <a:ext cx="1597729" cy="9742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290" y="4289903"/>
            <a:ext cx="1097594" cy="109759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2406" y="4089603"/>
            <a:ext cx="1498194" cy="1498194"/>
          </a:xfrm>
          <a:prstGeom prst="rect">
            <a:avLst/>
          </a:prstGeom>
        </p:spPr>
      </p:pic>
      <p:cxnSp>
        <p:nvCxnSpPr>
          <p:cNvPr id="7" name="Straight Arrow Connector 6"/>
          <p:cNvCxnSpPr>
            <a:stCxn id="3" idx="3"/>
            <a:endCxn id="5" idx="1"/>
          </p:cNvCxnSpPr>
          <p:nvPr/>
        </p:nvCxnSpPr>
        <p:spPr>
          <a:xfrm>
            <a:off x="1865884" y="4838700"/>
            <a:ext cx="143652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a:stCxn id="4" idx="1"/>
            <a:endCxn id="5" idx="3"/>
          </p:cNvCxnSpPr>
          <p:nvPr/>
        </p:nvCxnSpPr>
        <p:spPr>
          <a:xfrm flipH="1">
            <a:off x="4800600" y="4838700"/>
            <a:ext cx="1369224"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a:xfrm>
            <a:off x="5181600" y="4495800"/>
            <a:ext cx="533400" cy="6858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p:cNvCxnSpPr/>
          <p:nvPr/>
        </p:nvCxnSpPr>
        <p:spPr>
          <a:xfrm flipV="1">
            <a:off x="5181600" y="4495800"/>
            <a:ext cx="533400" cy="6858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93828609"/>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410</TotalTime>
  <Words>1888</Words>
  <Application>Microsoft Office PowerPoint</Application>
  <PresentationFormat>On-screen Show (4:3)</PresentationFormat>
  <Paragraphs>379</Paragraphs>
  <Slides>57</Slides>
  <Notes>30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Health Support Tracking System</vt:lpstr>
      <vt:lpstr>Overview</vt:lpstr>
      <vt:lpstr>PowerPoint Presentation</vt:lpstr>
      <vt:lpstr>Problems</vt:lpstr>
      <vt:lpstr>Problems</vt:lpstr>
      <vt:lpstr>Problems</vt:lpstr>
      <vt:lpstr>Problems</vt:lpstr>
      <vt:lpstr>Problems</vt:lpstr>
      <vt:lpstr>Problems</vt:lpstr>
      <vt:lpstr>Problems</vt:lpstr>
      <vt:lpstr>PowerPoint Presentation</vt:lpstr>
      <vt:lpstr>2. Solution</vt:lpstr>
      <vt:lpstr>2. Solution</vt:lpstr>
      <vt:lpstr>2. Solution</vt:lpstr>
      <vt:lpstr>2. Solution</vt:lpstr>
      <vt:lpstr>2. Solution</vt:lpstr>
      <vt:lpstr>2. Solution</vt:lpstr>
      <vt:lpstr>2. Solution</vt:lpstr>
      <vt:lpstr>Medical Procedures</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PowerPoint Presentation</vt:lpstr>
      <vt:lpstr>PowerPoint Presentation</vt:lpstr>
      <vt:lpstr>Other features</vt:lpstr>
      <vt:lpstr>PowerPoint Presentation</vt:lpstr>
      <vt:lpstr>Advantages</vt:lpstr>
      <vt:lpstr>Advantages</vt:lpstr>
      <vt:lpstr>Advantages</vt:lpstr>
      <vt:lpstr>Disadvantages</vt:lpstr>
      <vt:lpstr>Disadvantages</vt:lpstr>
      <vt:lpstr>Disadvantages</vt:lpstr>
      <vt:lpstr>PowerPoint Presentation</vt:lpstr>
      <vt:lpstr>Future plans</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151</cp:revision>
  <dcterms:modified xsi:type="dcterms:W3CDTF">2015-12-09T02:53:00Z</dcterms:modified>
</cp:coreProperties>
</file>